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8" r:id="rId6"/>
    <p:sldId id="279" r:id="rId7"/>
    <p:sldId id="260" r:id="rId8"/>
    <p:sldId id="261" r:id="rId9"/>
    <p:sldId id="262" r:id="rId10"/>
    <p:sldId id="263" r:id="rId11"/>
    <p:sldId id="266" r:id="rId12"/>
    <p:sldId id="267" r:id="rId13"/>
    <p:sldId id="274" r:id="rId14"/>
    <p:sldId id="275" r:id="rId15"/>
    <p:sldId id="272" r:id="rId16"/>
    <p:sldId id="273" r:id="rId17"/>
    <p:sldId id="276" r:id="rId18"/>
    <p:sldId id="277" r:id="rId19"/>
    <p:sldId id="280" r:id="rId20"/>
    <p:sldId id="28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DC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94466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116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7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serquential frame rate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1024/60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2048/23-25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4096/6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8192/1-2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parallel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1024/60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2048/60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4096/60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8192/46-47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16384/26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32768/12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65536/6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131072/3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85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serquential frame rate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1024/60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2048/23-25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4096/6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8192/1-2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parallel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1024/60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2048/60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4096/60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8192/46-47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16384/26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32768/12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65536/6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131072/3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713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serquential frame rate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1024/60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2048/23-25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4096/6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8192/1-2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parallel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1024/60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2048/60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4096/60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8192/46-47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16384/26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32768/12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65536/6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131072/3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054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serquential frame rate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1024/60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2048/23-25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4096/6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8192/1-2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parallel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1024/60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2048/60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4096/60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8192/46-47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16384/26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32768/12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65536/6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131072/3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889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292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827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00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9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2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6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1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592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617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lang="zh-TW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the most obvious method to see the difference in acceleration through parallel system</a:t>
            </a:r>
          </a:p>
        </p:txBody>
      </p:sp>
    </p:spTree>
    <p:extLst>
      <p:ext uri="{BB962C8B-B14F-4D97-AF65-F5344CB8AC3E}">
        <p14:creationId xmlns:p14="http://schemas.microsoft.com/office/powerpoint/2010/main" val="135620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8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31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/>
            </a:lvl1pPr>
            <a:lvl2pPr lvl="1" algn="ctr">
              <a:spcBef>
                <a:spcPts val="0"/>
              </a:spcBef>
              <a:buSzPts val="4200"/>
              <a:buNone/>
              <a:defRPr/>
            </a:lvl2pPr>
            <a:lvl3pPr lvl="2" algn="ctr">
              <a:spcBef>
                <a:spcPts val="0"/>
              </a:spcBef>
              <a:buSzPts val="4200"/>
              <a:buNone/>
              <a:defRPr/>
            </a:lvl3pPr>
            <a:lvl4pPr lvl="3" algn="ctr">
              <a:spcBef>
                <a:spcPts val="0"/>
              </a:spcBef>
              <a:buSzPts val="4200"/>
              <a:buNone/>
              <a:defRPr/>
            </a:lvl4pPr>
            <a:lvl5pPr lvl="4" algn="ctr">
              <a:spcBef>
                <a:spcPts val="0"/>
              </a:spcBef>
              <a:buSzPts val="4200"/>
              <a:buNone/>
              <a:defRPr/>
            </a:lvl5pPr>
            <a:lvl6pPr lvl="5" algn="ctr">
              <a:spcBef>
                <a:spcPts val="0"/>
              </a:spcBef>
              <a:buSzPts val="4200"/>
              <a:buNone/>
              <a:defRPr/>
            </a:lvl6pPr>
            <a:lvl7pPr lvl="6" algn="ctr">
              <a:spcBef>
                <a:spcPts val="0"/>
              </a:spcBef>
              <a:buSzPts val="4200"/>
              <a:buNone/>
              <a:defRPr/>
            </a:lvl7pPr>
            <a:lvl8pPr lvl="7" algn="ctr">
              <a:spcBef>
                <a:spcPts val="0"/>
              </a:spcBef>
              <a:buSzPts val="4200"/>
              <a:buNone/>
              <a:defRPr/>
            </a:lvl8pPr>
            <a:lvl9pPr lvl="8" algn="ctr">
              <a:spcBef>
                <a:spcPts val="0"/>
              </a:spcBef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4200"/>
              <a:buNone/>
              <a:defRPr/>
            </a:lvl1pPr>
            <a:lvl2pPr lvl="1" algn="ctr">
              <a:spcBef>
                <a:spcPts val="0"/>
              </a:spcBef>
              <a:buSzPts val="4200"/>
              <a:buNone/>
              <a:defRPr/>
            </a:lvl2pPr>
            <a:lvl3pPr lvl="2" algn="ctr">
              <a:spcBef>
                <a:spcPts val="0"/>
              </a:spcBef>
              <a:buSzPts val="4200"/>
              <a:buNone/>
              <a:defRPr/>
            </a:lvl3pPr>
            <a:lvl4pPr lvl="3" algn="ctr">
              <a:spcBef>
                <a:spcPts val="0"/>
              </a:spcBef>
              <a:buSzPts val="4200"/>
              <a:buNone/>
              <a:defRPr/>
            </a:lvl4pPr>
            <a:lvl5pPr lvl="4" algn="ctr">
              <a:spcBef>
                <a:spcPts val="0"/>
              </a:spcBef>
              <a:buSzPts val="4200"/>
              <a:buNone/>
              <a:defRPr/>
            </a:lvl5pPr>
            <a:lvl6pPr lvl="5" algn="ctr">
              <a:spcBef>
                <a:spcPts val="0"/>
              </a:spcBef>
              <a:buSzPts val="4200"/>
              <a:buNone/>
              <a:defRPr/>
            </a:lvl6pPr>
            <a:lvl7pPr lvl="6" algn="ctr">
              <a:spcBef>
                <a:spcPts val="0"/>
              </a:spcBef>
              <a:buSzPts val="4200"/>
              <a:buNone/>
              <a:defRPr/>
            </a:lvl7pPr>
            <a:lvl8pPr lvl="7" algn="ctr">
              <a:spcBef>
                <a:spcPts val="0"/>
              </a:spcBef>
              <a:buSzPts val="4200"/>
              <a:buNone/>
              <a:defRPr/>
            </a:lvl8pPr>
            <a:lvl9pPr lvl="8" algn="ctr">
              <a:spcBef>
                <a:spcPts val="0"/>
              </a:spcBef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zh-TW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zh-TW"/>
              <a:t>Parallelize Boids Algorithm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800">
                <a:solidFill>
                  <a:srgbClr val="000000"/>
                </a:solidFill>
              </a:rPr>
              <a:t>資工所	施益豪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800"/>
              <a:t>資工所	謝禎原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資工所	盧俊言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Proposed Solution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sz="2400">
                <a:solidFill>
                  <a:srgbClr val="1C4587"/>
                </a:solidFill>
                <a:highlight>
                  <a:srgbClr val="FFFFFF"/>
                </a:highlight>
              </a:rPr>
              <a:t>GPU.js</a:t>
            </a:r>
            <a:r>
              <a:rPr lang="zh-TW">
                <a:solidFill>
                  <a:srgbClr val="555555"/>
                </a:solidFill>
                <a:highlight>
                  <a:srgbClr val="FFFFFF"/>
                </a:highlight>
              </a:rPr>
              <a:t> - </a:t>
            </a:r>
            <a:r>
              <a:rPr lang="zh-TW" sz="105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zh-TW" sz="1200">
                <a:solidFill>
                  <a:srgbClr val="24292E"/>
                </a:solidFill>
                <a:highlight>
                  <a:srgbClr val="FFFFFF"/>
                </a:highlight>
              </a:rPr>
              <a:t>a JavaScript Acceleration library for GPGPU (General purpose computing on GPUs)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41950" y="1975350"/>
            <a:ext cx="8060100" cy="441000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24292E"/>
                </a:solidFill>
                <a:highlight>
                  <a:srgbClr val="FFFFFF"/>
                </a:highlight>
              </a:rPr>
              <a:t>In case a GPU is not available, the functions will still run in regular JavaScript.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425" y="3013350"/>
            <a:ext cx="3239160" cy="15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TW" dirty="0" smtClean="0"/>
              <a:t>Environment</a:t>
            </a:r>
            <a:endParaRPr lang="zh-TW"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sz="2400" dirty="0" smtClean="0"/>
              <a:t>Hardware</a:t>
            </a:r>
            <a:endParaRPr lang="en-US" altLang="zh-TW" sz="2400" dirty="0" smtClean="0"/>
          </a:p>
          <a:p>
            <a:pPr marL="342900" lvl="5" indent="-342900">
              <a:buFont typeface="Wingdings" charset="2"/>
              <a:buChar char="l"/>
            </a:pPr>
            <a:r>
              <a:rPr lang="en-US" altLang="zh-TW" sz="2000" dirty="0"/>
              <a:t>GPU : NVIDIA GeForce GTX 1080</a:t>
            </a:r>
          </a:p>
          <a:p>
            <a:pPr marL="342900" lvl="5" indent="-342900">
              <a:buFont typeface="Wingdings" charset="2"/>
              <a:buChar char="l"/>
            </a:pPr>
            <a:r>
              <a:rPr lang="mr-IN" altLang="zh-TW" sz="2000" dirty="0"/>
              <a:t>CPU : </a:t>
            </a:r>
            <a:r>
              <a:rPr lang="mr-IN" altLang="zh-TW" sz="2000" dirty="0" err="1"/>
              <a:t>Intel</a:t>
            </a:r>
            <a:r>
              <a:rPr lang="mr-IN" altLang="zh-TW" sz="2000" dirty="0"/>
              <a:t>(</a:t>
            </a:r>
            <a:r>
              <a:rPr lang="mr-IN" altLang="zh-TW" sz="2000" dirty="0" err="1"/>
              <a:t>R</a:t>
            </a:r>
            <a:r>
              <a:rPr lang="mr-IN" altLang="zh-TW" sz="2000" dirty="0"/>
              <a:t>) </a:t>
            </a:r>
            <a:r>
              <a:rPr lang="mr-IN" altLang="zh-TW" sz="2000" dirty="0" err="1"/>
              <a:t>Xeon</a:t>
            </a:r>
            <a:r>
              <a:rPr lang="mr-IN" altLang="zh-TW" sz="2000" dirty="0"/>
              <a:t>(</a:t>
            </a:r>
            <a:r>
              <a:rPr lang="mr-IN" altLang="zh-TW" sz="2000" dirty="0" err="1"/>
              <a:t>R</a:t>
            </a:r>
            <a:r>
              <a:rPr lang="mr-IN" altLang="zh-TW" sz="2000" dirty="0"/>
              <a:t>) CPU E5-1620 v3  * 8</a:t>
            </a:r>
          </a:p>
          <a:p>
            <a:pPr marL="342900" lvl="5" indent="-342900">
              <a:buFont typeface="Wingdings" charset="2"/>
              <a:buChar char="l"/>
            </a:pPr>
            <a:r>
              <a:rPr lang="en-US" altLang="zh-TW" sz="2000" dirty="0"/>
              <a:t>Memory : </a:t>
            </a:r>
            <a:r>
              <a:rPr lang="en-US" altLang="zh-TW" sz="2000" dirty="0" smtClean="0"/>
              <a:t>8G</a:t>
            </a:r>
          </a:p>
          <a:p>
            <a:pPr lvl="5">
              <a:buNone/>
            </a:pPr>
            <a:r>
              <a:rPr lang="en-US" altLang="zh-TW" sz="2000" dirty="0" smtClean="0"/>
              <a:t>Language</a:t>
            </a:r>
          </a:p>
          <a:p>
            <a:pPr marL="342900" lvl="5" indent="-342900">
              <a:buFont typeface="Wingdings" charset="2"/>
              <a:buChar char="l"/>
            </a:pPr>
            <a:r>
              <a:rPr lang="en-US" altLang="zh-TW" sz="2000" dirty="0" smtClean="0"/>
              <a:t>JavaScript, HTML</a:t>
            </a:r>
            <a:endParaRPr lang="zh-TW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Evaluation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sz="2400"/>
              <a:t>GPU vs Sequential</a:t>
            </a:r>
          </a:p>
          <a:p>
            <a:pPr marL="0" lvl="0" indent="-6985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12" y="1963271"/>
            <a:ext cx="4226304" cy="2541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61208"/>
              </p:ext>
            </p:extLst>
          </p:nvPr>
        </p:nvGraphicFramePr>
        <p:xfrm>
          <a:off x="5253317" y="1761747"/>
          <a:ext cx="3406590" cy="27432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135530"/>
                <a:gridCol w="1135530"/>
                <a:gridCol w="1135530"/>
              </a:tblGrid>
              <a:tr h="2906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Sequential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GPU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1024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60(FPS)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60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2048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60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4096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60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8192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47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16384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26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32768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65536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131072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5223170" y="1762021"/>
            <a:ext cx="1147483" cy="297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233218" y="1828451"/>
            <a:ext cx="844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/>
              <a:t>數量</a:t>
            </a:r>
            <a:endParaRPr kumimoji="1" lang="zh-TW" altLang="en-US" sz="11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75126" y="1731125"/>
            <a:ext cx="844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/>
              <a:t>模式</a:t>
            </a:r>
            <a:endParaRPr kumimoji="1" lang="zh-TW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Evaluation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sz="2400" dirty="0"/>
              <a:t>GPU vs Sequential</a:t>
            </a:r>
          </a:p>
          <a:p>
            <a:pPr marL="0" lvl="0" indent="-6985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967230"/>
              </p:ext>
            </p:extLst>
          </p:nvPr>
        </p:nvGraphicFramePr>
        <p:xfrm>
          <a:off x="5082495" y="2334772"/>
          <a:ext cx="3406590" cy="15240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135530"/>
                <a:gridCol w="1135530"/>
                <a:gridCol w="1135530"/>
              </a:tblGrid>
              <a:tr h="2906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Sequential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GPU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1024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8.45(</a:t>
                      </a:r>
                      <a:r>
                        <a:rPr lang="en-US" altLang="zh-TW" dirty="0" err="1" smtClean="0"/>
                        <a:t>ms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6.28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2048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44.85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7.12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4096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193.70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11.99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06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8192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771.99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15.34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952934"/>
            <a:ext cx="4226400" cy="2484088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5082495" y="2334772"/>
            <a:ext cx="1147483" cy="297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092543" y="2401202"/>
            <a:ext cx="844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/>
              <a:t>數量</a:t>
            </a:r>
            <a:endParaRPr kumimoji="1" lang="zh-TW" altLang="en-US" sz="11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734451" y="2303876"/>
            <a:ext cx="844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/>
              <a:t>模式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5196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Evaluation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TW" sz="2400" dirty="0" err="1" smtClean="0"/>
              <a:t>SpeedUp</a:t>
            </a:r>
            <a:endParaRPr lang="zh-TW" sz="2400" dirty="0"/>
          </a:p>
          <a:p>
            <a:pPr marL="0" lvl="0" indent="-6985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29801"/>
              </p:ext>
            </p:extLst>
          </p:nvPr>
        </p:nvGraphicFramePr>
        <p:xfrm>
          <a:off x="5658097" y="2297105"/>
          <a:ext cx="2164536" cy="202390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82268"/>
                <a:gridCol w="1082268"/>
              </a:tblGrid>
              <a:tr h="402011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Speedup</a:t>
                      </a:r>
                      <a:endParaRPr lang="zh-TW" altLang="en-US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1024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1.35</a:t>
                      </a:r>
                      <a:endParaRPr lang="zh-TW" altLang="en-US" b="1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8FADC"/>
                    </a:solidFill>
                  </a:tcPr>
                </a:tc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2048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6.30</a:t>
                      </a:r>
                      <a:endParaRPr lang="zh-TW" altLang="en-US" b="1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4096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16.16</a:t>
                      </a:r>
                      <a:endParaRPr lang="zh-TW" altLang="en-US" b="1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8FADC"/>
                    </a:solidFill>
                  </a:tcPr>
                </a:tc>
              </a:tr>
              <a:tr h="40547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8192</a:t>
                      </a:r>
                      <a:endParaRPr lang="zh-TW" altLang="en-US" dirty="0"/>
                    </a:p>
                  </a:txBody>
                  <a:tcPr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50.33</a:t>
                      </a:r>
                      <a:endParaRPr lang="zh-TW" altLang="en-US" b="1" dirty="0"/>
                    </a:p>
                  </a:txBody>
                  <a:tcPr>
                    <a:lnL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E7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2038889"/>
            <a:ext cx="4226400" cy="2540336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5658097" y="2297105"/>
            <a:ext cx="1084347" cy="385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615052" y="2421298"/>
            <a:ext cx="844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/>
              <a:t>數量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913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Contribution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Reference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400"/>
              <a:t>[1] Reynolds, C. 1987. Flock, Herds, and Schools: A Distributed Behavioral Model. In Proceedings of the 14th Conference on Computer graphics and interactive techniques (SIGGRAPH ‘87), 23-34.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400"/>
              <a:t>[2] Banks, A. Vincent, J. and Anyakoha, C. 2007. A Review of Particle Swarm Optimization. Part I: Background and Development. In Natural Computing, 467-484.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400"/>
              <a:t>[3] Bouffanais, R. 2016. Design and Control of Swarm Dynamics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 sz="1400"/>
              <a:t>[4] Kennedy, J. Eberhart, R. 1995. Particle Swarm Optimization. In Proceedings of IEEE International Conference on Neural Networks. 1942–1948.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kumimoji="1" lang="zh-TW" altLang="en-US" dirty="0"/>
          </a:p>
        </p:txBody>
      </p:sp>
      <p:pic>
        <p:nvPicPr>
          <p:cNvPr id="4" name="MIX409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58" y="1083"/>
            <a:ext cx="9126129" cy="5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None/>
            </a:pPr>
            <a:endParaRPr kumimoji="1" lang="en-US" altLang="zh-TW" sz="4800" dirty="0" smtClean="0"/>
          </a:p>
          <a:p>
            <a:pPr algn="ctr">
              <a:buNone/>
            </a:pPr>
            <a:r>
              <a:rPr kumimoji="1" lang="en-US" altLang="zh-TW" sz="6000" dirty="0" smtClean="0"/>
              <a:t>Q &amp; A</a:t>
            </a:r>
            <a:endParaRPr kumimoji="1"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332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Proposed Solution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sz="2400">
                <a:solidFill>
                  <a:schemeClr val="accent1"/>
                </a:solidFill>
                <a:highlight>
                  <a:srgbClr val="FFFFFF"/>
                </a:highlight>
              </a:rPr>
              <a:t>Parallel.js</a:t>
            </a:r>
            <a:r>
              <a:rPr lang="zh-TW">
                <a:solidFill>
                  <a:srgbClr val="555555"/>
                </a:solidFill>
                <a:highlight>
                  <a:srgbClr val="FFFFFF"/>
                </a:highlight>
              </a:rPr>
              <a:t> - </a:t>
            </a:r>
            <a:r>
              <a:rPr lang="zh-TW" sz="105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</a:rPr>
              <a:t>a tiny library for multi-core processing in Javascript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41950" y="1975350"/>
            <a:ext cx="8060100" cy="754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555555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Javascript is fast, but lacks the parallel computing capabilities of its peer languages due to its single-threaded computing model.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138" y="2801575"/>
            <a:ext cx="2825726" cy="211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22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Introduction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Motivation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Proposed solution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Evaluation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Related work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Contribution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Reference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Proposed Solution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sz="2400">
                <a:solidFill>
                  <a:schemeClr val="accent1"/>
                </a:solidFill>
                <a:highlight>
                  <a:srgbClr val="FFFFFF"/>
                </a:highlight>
              </a:rPr>
              <a:t>Parallel.js</a:t>
            </a:r>
            <a:r>
              <a:rPr lang="zh-TW">
                <a:solidFill>
                  <a:srgbClr val="555555"/>
                </a:solidFill>
                <a:highlight>
                  <a:srgbClr val="FFFFFF"/>
                </a:highlight>
              </a:rPr>
              <a:t> - </a:t>
            </a:r>
            <a:r>
              <a:rPr lang="zh-TW" sz="105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</a:rPr>
              <a:t>a tiny library for multi-core processing in Javascript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41950" y="1975350"/>
            <a:ext cx="8060100" cy="778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 dirty="0">
                <a:solidFill>
                  <a:srgbClr val="555555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Parallel.js solves that problem by giving high level access to multi-core processing using web workers. It runs on node and in browser.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902" y="3052949"/>
            <a:ext cx="3984198" cy="1526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5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Introduction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7240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2400"/>
              <a:t>Boids</a:t>
            </a:r>
            <a:r>
              <a:rPr lang="zh-TW"/>
              <a:t> -</a:t>
            </a:r>
            <a:r>
              <a:rPr lang="zh-TW" sz="1200"/>
              <a:t> “</a:t>
            </a:r>
            <a:r>
              <a:rPr lang="zh-TW" sz="1200">
                <a:solidFill>
                  <a:srgbClr val="222222"/>
                </a:solidFill>
                <a:highlight>
                  <a:srgbClr val="FFFFFF"/>
                </a:highlight>
              </a:rPr>
              <a:t>bird-oid object", which refers to a bird-like object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/>
              <a:t>The Boids simulation was first created by Craig Reynolds in 1986,which simulates the basic flocking motion of animals such as birds.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zh-TW" sz="1700"/>
              <a:t>There are three rules which guide the boids in their trajectories about the screen.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375" y="2345950"/>
            <a:ext cx="4510625" cy="3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63" y="479838"/>
            <a:ext cx="18002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63" y="2045563"/>
            <a:ext cx="18002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75" y="3611300"/>
            <a:ext cx="180022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3222425" y="542425"/>
            <a:ext cx="1257000" cy="37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Separation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222425" y="3611300"/>
            <a:ext cx="1063800" cy="37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Cohesion 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222425" y="1988550"/>
            <a:ext cx="1257000" cy="37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Alignment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3222425" y="790388"/>
            <a:ext cx="5139600" cy="5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making sure that no two boids are too close to each other and</a:t>
            </a:r>
            <a:r>
              <a:rPr lang="zh-TW"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avoiding collisions with other boids nearby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222425" y="2356100"/>
            <a:ext cx="5139600" cy="5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steering boids towards the average direction and speed of surrounding boids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3222425" y="3917075"/>
            <a:ext cx="5139600" cy="5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moving towards the center of mass, tending towards the average position of all other boids in a neighboring vicinity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Related Work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2400" dirty="0"/>
              <a:t>A Distributed Behavioral Model</a:t>
            </a:r>
            <a:r>
              <a:rPr lang="zh-TW" sz="1200" dirty="0"/>
              <a:t>[1]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The behavioral model is used to control the boid's flight and flocking that is complicated enough.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Each instance of these objects needs a computational process to apply the behavioral programs to the internal data.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zh-TW" dirty="0"/>
              <a:t>In the literature of parallel and distributed computer systems, flocks and schools are given as examples of robust self-organizing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4044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dirty="0"/>
              <a:t>Related Work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sz="2400" dirty="0"/>
              <a:t>Particle Swarm Optimization</a:t>
            </a:r>
          </a:p>
        </p:txBody>
      </p:sp>
    </p:spTree>
    <p:extLst>
      <p:ext uri="{BB962C8B-B14F-4D97-AF65-F5344CB8AC3E}">
        <p14:creationId xmlns:p14="http://schemas.microsoft.com/office/powerpoint/2010/main" val="18237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Motivation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074400" y="1473900"/>
            <a:ext cx="1282500" cy="475800"/>
          </a:xfrm>
          <a:prstGeom prst="rect">
            <a:avLst/>
          </a:prstGeom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TW"/>
              <a:t>Animation 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50" y="2025900"/>
            <a:ext cx="3968275" cy="29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5691875" y="1473900"/>
            <a:ext cx="1563300" cy="475800"/>
          </a:xfrm>
          <a:prstGeom prst="rect">
            <a:avLst/>
          </a:prstGeom>
          <a:ln w="381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TW"/>
              <a:t>Visualization 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525" y="2276375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/>
              <a:t>Proposed Solution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988" y="1933458"/>
            <a:ext cx="3201757" cy="1831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/>
              <a:t>Proposed Solution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1C4587"/>
                </a:solidFill>
                <a:highlight>
                  <a:srgbClr val="FFFFFF"/>
                </a:highlight>
              </a:rPr>
              <a:t>GPU.js</a:t>
            </a:r>
            <a:r>
              <a:rPr lang="zh-TW">
                <a:solidFill>
                  <a:srgbClr val="555555"/>
                </a:solidFill>
                <a:highlight>
                  <a:srgbClr val="FFFFFF"/>
                </a:highlight>
              </a:rPr>
              <a:t> - </a:t>
            </a:r>
            <a:r>
              <a:rPr lang="zh-TW" sz="105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zh-TW" sz="1200">
                <a:solidFill>
                  <a:srgbClr val="24292E"/>
                </a:solidFill>
                <a:highlight>
                  <a:srgbClr val="FFFFFF"/>
                </a:highlight>
              </a:rPr>
              <a:t>a JavaScript Acceleration library for GPGPU (General purpose computing on GPUs)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760" y="3013350"/>
            <a:ext cx="2960476" cy="15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826800" y="1975350"/>
            <a:ext cx="7490400" cy="816600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24292E"/>
                </a:solidFill>
                <a:highlight>
                  <a:srgbClr val="FFFFFF"/>
                </a:highlight>
              </a:rPr>
              <a:t>Automatically compile simple JavaScript functions into shader language and run them on the GPU.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775</Words>
  <Application>Microsoft Macintosh PowerPoint</Application>
  <PresentationFormat>如螢幕大小 (16:9)</PresentationFormat>
  <Paragraphs>185</Paragraphs>
  <Slides>20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Economica</vt:lpstr>
      <vt:lpstr>Open Sans</vt:lpstr>
      <vt:lpstr>Wingdings</vt:lpstr>
      <vt:lpstr>新細明體</vt:lpstr>
      <vt:lpstr>Arial</vt:lpstr>
      <vt:lpstr>Luxe</vt:lpstr>
      <vt:lpstr>Parallelize Boids Algorithm</vt:lpstr>
      <vt:lpstr>Outline</vt:lpstr>
      <vt:lpstr>Introduction</vt:lpstr>
      <vt:lpstr>PowerPoint 簡報</vt:lpstr>
      <vt:lpstr>Related Work</vt:lpstr>
      <vt:lpstr>Related Work</vt:lpstr>
      <vt:lpstr>Motivation</vt:lpstr>
      <vt:lpstr>Proposed Solution</vt:lpstr>
      <vt:lpstr>Proposed Solution</vt:lpstr>
      <vt:lpstr>Proposed Solution</vt:lpstr>
      <vt:lpstr>Environment</vt:lpstr>
      <vt:lpstr>Evaluation</vt:lpstr>
      <vt:lpstr>Evaluation</vt:lpstr>
      <vt:lpstr>Evaluation</vt:lpstr>
      <vt:lpstr>Contribution</vt:lpstr>
      <vt:lpstr>Reference</vt:lpstr>
      <vt:lpstr>PowerPoint 簡報</vt:lpstr>
      <vt:lpstr>PowerPoint 簡報</vt:lpstr>
      <vt:lpstr>Proposed Solution</vt:lpstr>
      <vt:lpstr>Proposed Solution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Parallelize Boids Algorithm</dc:title>
  <cp:lastModifiedBy>Microsoft Office 使用者</cp:lastModifiedBy>
  <cp:revision>10</cp:revision>
  <dcterms:modified xsi:type="dcterms:W3CDTF">2017-12-28T11:45:16Z</dcterms:modified>
</cp:coreProperties>
</file>